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7" r:id="rId4"/>
    <p:sldId id="258" r:id="rId5"/>
    <p:sldId id="279" r:id="rId6"/>
    <p:sldId id="274" r:id="rId7"/>
    <p:sldId id="289" r:id="rId8"/>
    <p:sldId id="288" r:id="rId9"/>
    <p:sldId id="263" r:id="rId10"/>
    <p:sldId id="285" r:id="rId11"/>
    <p:sldId id="284" r:id="rId12"/>
    <p:sldId id="262" r:id="rId13"/>
    <p:sldId id="259" r:id="rId14"/>
    <p:sldId id="280" r:id="rId15"/>
    <p:sldId id="260" r:id="rId16"/>
    <p:sldId id="269" r:id="rId17"/>
    <p:sldId id="282" r:id="rId18"/>
    <p:sldId id="281" r:id="rId19"/>
    <p:sldId id="283" r:id="rId20"/>
    <p:sldId id="286" r:id="rId21"/>
    <p:sldId id="264" r:id="rId22"/>
    <p:sldId id="277" r:id="rId23"/>
    <p:sldId id="276" r:id="rId24"/>
    <p:sldId id="278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87"/>
            <p14:sldId id="258"/>
            <p14:sldId id="279"/>
            <p14:sldId id="274"/>
            <p14:sldId id="289"/>
          </p14:sldIdLst>
        </p14:section>
        <p14:section name="Neuroanatomy" id="{BDEDE9CB-BE03-5A40-AE7F-8D8865D5CB42}">
          <p14:sldIdLst>
            <p14:sldId id="288"/>
          </p14:sldIdLst>
        </p14:section>
        <p14:section name="Info Processing" id="{40D136F2-619C-EB44-927F-8EFA00B715D1}">
          <p14:sldIdLst>
            <p14:sldId id="263"/>
            <p14:sldId id="285"/>
            <p14:sldId id="284"/>
          </p14:sldIdLst>
        </p14:section>
        <p14:section name="Networks" id="{79B1D526-0BF0-4E4D-A34F-7A58787DE4C1}">
          <p14:sldIdLst>
            <p14:sldId id="262"/>
            <p14:sldId id="259"/>
            <p14:sldId id="280"/>
            <p14:sldId id="260"/>
            <p14:sldId id="269"/>
          </p14:sldIdLst>
        </p14:section>
        <p14:section name="Ion Channels" id="{D58096AD-FE5A-3D49-9437-C39FBCCE9CCF}">
          <p14:sldIdLst>
            <p14:sldId id="282"/>
            <p14:sldId id="281"/>
            <p14:sldId id="283"/>
          </p14:sldIdLst>
        </p14:section>
        <p14:section name="Vision" id="{DECABD86-3313-324C-B2E7-D49987E4CC4C}">
          <p14:sldIdLst>
            <p14:sldId id="286"/>
            <p14:sldId id="264"/>
            <p14:sldId id="277"/>
            <p14:sldId id="276"/>
            <p14:sldId id="27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2"/>
    <p:restoredTop sz="94674"/>
  </p:normalViewPr>
  <p:slideViewPr>
    <p:cSldViewPr snapToGrid="0" snapToObjects="1">
      <p:cViewPr varScale="1">
        <p:scale>
          <a:sx n="99" d="100"/>
          <a:sy n="99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6C3E-B892-E240-8DB6-B160AA8277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0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D8F9-6FA8-8144-9418-77C29E5F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6A320-9AB9-4B41-8AD5-EA912CB40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68BC-56DE-484C-A16A-76BDC8B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93559-5428-B342-BB07-C3E515B8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E7CC2-D6AD-0C4A-8224-27B6A365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1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FB22-B1E0-3547-AD90-0C23EB5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F561-FFBA-F740-8B0E-64F9BA77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E74BF-D6D9-D840-9C42-043F3DE3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FA5C-CA7F-E34B-9762-01F2FC94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079C-F17C-BE4F-95DD-C2A8B42D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ABCCA-17E7-AA4A-B1D0-03722666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002BF-DAD1-F34F-9304-B669465C3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5A4C-5660-9942-8468-E03D617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F8735-9174-7543-A79D-4A945D0A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93F6-FE53-C341-9234-E7947C75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A095-4B50-7646-9A0C-83597E93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7001-A176-9B44-8C47-29B1FFE2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4AF-B909-8343-89B9-51A60EC1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0177-C118-874D-B5A7-053DFCC9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47258-0533-C240-810C-42D90A84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2B85-5F82-0E4A-A9F8-249E04CF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86E1D-19D9-2B47-ADEB-ABC8F3D2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9168C-EC39-4443-A3A9-F774788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BE20-721A-D44D-9104-8E70E50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893E-50EF-344E-B00C-DF4A324A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B850-3368-674E-90C4-60DB398D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7F0A-6E50-8B4C-A499-CDB0C5BE8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84C87-9965-374F-8219-475E51872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7F2BE-20D6-364D-AB2B-FC76F90A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A38AA-DEAB-4245-B627-EEA42F75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152F-BA4F-F14D-B6FE-3B76E21C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E71A-14E2-C14B-9BC3-4249FC7E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AD34-C792-0843-9C38-167E837D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0F1B4-55B9-3F4F-89FF-537E6F091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40929-9080-A14D-A3DB-AB3A0D8AF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1DCCB-3C7E-B349-97BB-0E59011D5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1729-F5BC-AF4D-946E-270246C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519F-310F-034D-AA1C-8CEE4309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08EDB-0A7E-354D-82B5-C06F1A4B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E108-FFBF-484A-BBC2-206655B5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3AD1B-9001-E54E-99D9-BE99073F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0F952-CA4A-E146-ABF6-5CCECB28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FBBD0-793B-B043-9CC0-CFCDEF9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AE6C0-FAB3-B44E-A565-107A5F3C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1CE0E-CC2E-2840-9E2C-672BF42D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54132-003C-1845-B129-35E9A0B4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15B0-E8AD-1643-B0E5-699BFDEE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15BB-6860-3D4E-9FA5-4CC1B1DF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07DB3-F141-834A-BB15-052B83D8C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17939-0DBE-B446-B9AF-9AF0C616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FFF06-EE57-BC4F-8034-0641C677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44D5-F629-A544-B9C2-A57AA45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3930-3ABB-F74E-B6D9-BA7B6C69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D49DE-9C72-3E4B-8C67-53C4D70D8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B9E74-610E-874B-87D8-4F3A37F4E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B02D-9030-8D44-B8FE-7D1A33A5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E24D-CCC6-AA46-9C47-4D7BECA3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C10B4-BD57-764A-A88B-A6BF9D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1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3C186-D1D1-F240-A7EB-BF34EEEC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6EB1E-C61B-8C4D-8D62-E4E0FE26E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F183-7815-2540-813D-183C04E31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9404-DB69-2E48-ADB7-D832918F7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AD93-2730-BA49-9E95-08EED000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Neurons &amp;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05/21/20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EFD9D-4227-0948-9EB4-635A3F8B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3" t="27142" r="6012" b="25486"/>
          <a:stretch/>
        </p:blipFill>
        <p:spPr>
          <a:xfrm>
            <a:off x="1221430" y="1242609"/>
            <a:ext cx="5160936" cy="2061275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08181C5-6A2F-FA45-9820-556ED48C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90" y="1549830"/>
            <a:ext cx="3846768" cy="512902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75F9971-D43D-2B45-B8A1-CAD43F8BF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4" t="15141" r="10395" b="15481"/>
          <a:stretch/>
        </p:blipFill>
        <p:spPr>
          <a:xfrm>
            <a:off x="1799095" y="3554116"/>
            <a:ext cx="4471847" cy="29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1100-28DE-5E4A-8E11-8B92ED25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5" name="Content Placeholder 4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97A05886-00ED-134C-A6A9-675495B8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9" t="17169" r="5745" b="21213"/>
          <a:stretch/>
        </p:blipFill>
        <p:spPr>
          <a:xfrm>
            <a:off x="125279" y="350085"/>
            <a:ext cx="5098943" cy="268120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6FE408-2BEF-9A43-AE62-B778732EA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10904" r="19066" b="50000"/>
          <a:stretch/>
        </p:blipFill>
        <p:spPr>
          <a:xfrm>
            <a:off x="125279" y="3676973"/>
            <a:ext cx="3626603" cy="2681206"/>
          </a:xfrm>
          <a:prstGeom prst="rect">
            <a:avLst/>
          </a:prstGeom>
        </p:spPr>
      </p:pic>
      <p:pic>
        <p:nvPicPr>
          <p:cNvPr id="8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5207EA5-C0C9-C44E-B321-F081A573C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8" r="3204" b="8089"/>
          <a:stretch/>
        </p:blipFill>
        <p:spPr>
          <a:xfrm>
            <a:off x="5737921" y="154741"/>
            <a:ext cx="5098943" cy="33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6506"/>
            <a:ext cx="8466407" cy="6324988"/>
          </a:xfrm>
        </p:spPr>
      </p:pic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271476" y="1380176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32" y="1693653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1" r="22073"/>
          <a:stretch/>
        </p:blipFill>
        <p:spPr>
          <a:xfrm>
            <a:off x="6893655" y="1170585"/>
            <a:ext cx="326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C7E-8989-2F48-ADF2-BC647B0F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AB86653-6620-A94E-BACE-F735494A1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1" t="17175" r="3277" b="16384"/>
          <a:stretch/>
        </p:blipFill>
        <p:spPr>
          <a:xfrm>
            <a:off x="1577013" y="725156"/>
            <a:ext cx="7091680" cy="3811617"/>
          </a:xfrm>
          <a:prstGeom prst="rect">
            <a:avLst/>
          </a:prstGeom>
        </p:spPr>
      </p:pic>
      <p:pic>
        <p:nvPicPr>
          <p:cNvPr id="16" name="Picture 15" descr="A picture containing food, pin&#10;&#10;Description automatically generated">
            <a:extLst>
              <a:ext uri="{FF2B5EF4-FFF2-40B4-BE49-F238E27FC236}">
                <a16:creationId xmlns:a16="http://schemas.microsoft.com/office/drawing/2014/main" id="{92E271C8-4664-554E-A47B-F9F0BCFA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93" y="1299754"/>
            <a:ext cx="2838995" cy="2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Mechanisms of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1953225" y="1573344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43" y="1470058"/>
            <a:ext cx="4001399" cy="50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8B2E-70FB-3C4B-97E2-EC723E7D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7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911A-74A5-E54F-9836-E948CD2D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C1AAD43-6C6A-A545-B9F5-5929BA8B2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8" t="23051" r="14958" b="23605"/>
          <a:stretch/>
        </p:blipFill>
        <p:spPr>
          <a:xfrm>
            <a:off x="325464" y="3429000"/>
            <a:ext cx="5539838" cy="318102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6F8A7F1-C81A-2D4A-AA8F-CAFB67E5D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2" t="31186" r="6159" b="31555"/>
          <a:stretch/>
        </p:blipFill>
        <p:spPr>
          <a:xfrm>
            <a:off x="243253" y="1417667"/>
            <a:ext cx="6240548" cy="20095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3E6B0-8FBD-5241-BC4B-14E737D3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8D9977A-54BF-C64C-8064-BA0929E62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88" b="25348"/>
          <a:stretch/>
        </p:blipFill>
        <p:spPr>
          <a:xfrm>
            <a:off x="6187390" y="365123"/>
            <a:ext cx="3940690" cy="261477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223838" y="4247069"/>
            <a:ext cx="3943350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E4CBC7-A3D9-DE4A-A4E0-F17F86DD2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7" t="12106" r="11851" b="12106"/>
          <a:stretch/>
        </p:blipFill>
        <p:spPr>
          <a:xfrm>
            <a:off x="6454854" y="1715531"/>
            <a:ext cx="4216150" cy="5197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2BD06-BD04-AE4A-B6B1-24227142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977" t="8063" r="5067" b="10217"/>
          <a:stretch/>
        </p:blipFill>
        <p:spPr>
          <a:xfrm>
            <a:off x="295276" y="365123"/>
            <a:ext cx="2969266" cy="3557016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0FDCBC8-9CAD-7D4C-802C-8B297F9C6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74" t="19619" b="16639"/>
          <a:stretch/>
        </p:blipFill>
        <p:spPr>
          <a:xfrm>
            <a:off x="3376583" y="397732"/>
            <a:ext cx="2698766" cy="26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BE167-F0DF-F24E-87D5-A97670C39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24652" r="15455" b="26465"/>
          <a:stretch/>
        </p:blipFill>
        <p:spPr>
          <a:xfrm>
            <a:off x="6300478" y="0"/>
            <a:ext cx="4569142" cy="264495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503385" y="2849110"/>
            <a:ext cx="5459107" cy="31647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9773B-D57F-F24F-A75A-FE73E4B90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8" t="21469" r="18763" b="21808"/>
          <a:stretch/>
        </p:blipFill>
        <p:spPr>
          <a:xfrm>
            <a:off x="8936839" y="2995035"/>
            <a:ext cx="2712228" cy="3395712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F0133E83-33E9-AA41-8EA2-461585BF0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44" t="2717" r="13942"/>
          <a:stretch/>
        </p:blipFill>
        <p:spPr>
          <a:xfrm>
            <a:off x="6881418" y="2586819"/>
            <a:ext cx="2328789" cy="4212145"/>
          </a:xfrm>
          <a:prstGeom prst="rect">
            <a:avLst/>
          </a:prstGeom>
        </p:spPr>
      </p:pic>
      <p:pic>
        <p:nvPicPr>
          <p:cNvPr id="18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68FC90-AB9A-CE4F-AF61-EEF2D8FC6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29399" b="29868"/>
          <a:stretch/>
        </p:blipFill>
        <p:spPr>
          <a:xfrm>
            <a:off x="173568" y="88271"/>
            <a:ext cx="4869999" cy="26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168" cy="4351338"/>
          </a:xfrm>
        </p:spPr>
        <p:txBody>
          <a:bodyPr/>
          <a:lstStyle/>
          <a:p>
            <a:r>
              <a:rPr lang="en-US" b="1" dirty="0"/>
              <a:t>Anatomy of a Neuron</a:t>
            </a:r>
          </a:p>
          <a:p>
            <a:r>
              <a:rPr lang="en-US" dirty="0"/>
              <a:t>How Neurons Process Info</a:t>
            </a:r>
          </a:p>
          <a:p>
            <a:r>
              <a:rPr lang="en-US" dirty="0"/>
              <a:t>Strengthening / Weakening Connections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0976"/>
            <a:ext cx="3734039" cy="19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487F-BDE6-264F-91C8-6F9B51B7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Vision and Visual Perception is Constructed By Your Brain</a:t>
            </a:r>
          </a:p>
        </p:txBody>
      </p:sp>
      <p:pic>
        <p:nvPicPr>
          <p:cNvPr id="5" name="Content Placeholder 4" descr="A picture containing sitting, black, front, bird&#10;&#10;Description automatically generated">
            <a:extLst>
              <a:ext uri="{FF2B5EF4-FFF2-40B4-BE49-F238E27FC236}">
                <a16:creationId xmlns:a16="http://schemas.microsoft.com/office/drawing/2014/main" id="{3BCB2EAE-9A5B-3A4B-AE15-FA6A121F6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690" y="1838504"/>
            <a:ext cx="3150574" cy="4351338"/>
          </a:xfr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BE3AF-C9EF-9D41-A630-15ED9AC9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6" t="5324" r="9423" b="72982"/>
          <a:stretch/>
        </p:blipFill>
        <p:spPr>
          <a:xfrm>
            <a:off x="4822604" y="1690688"/>
            <a:ext cx="2546791" cy="1153362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4676C3B-351F-0848-9A9F-691F7E1E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68" y="2010705"/>
            <a:ext cx="4541262" cy="47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3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AC67-4575-7E47-8FDD-71EF3F26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064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Retina has a complex multi-cellular structure</a:t>
            </a:r>
          </a:p>
        </p:txBody>
      </p:sp>
      <p:pic>
        <p:nvPicPr>
          <p:cNvPr id="5" name="Content Placeholder 4" descr="A picture containing indoor, cup, table, person&#10;&#10;Description automatically generated">
            <a:extLst>
              <a:ext uri="{FF2B5EF4-FFF2-40B4-BE49-F238E27FC236}">
                <a16:creationId xmlns:a16="http://schemas.microsoft.com/office/drawing/2014/main" id="{C921B707-A7C2-3E47-B746-C121A595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6" y="1177773"/>
            <a:ext cx="5240955" cy="5680227"/>
          </a:xfrm>
        </p:spPr>
      </p:pic>
      <p:pic>
        <p:nvPicPr>
          <p:cNvPr id="6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73DFA6D-385E-BE47-B83E-2440B210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24694"/>
            <a:ext cx="3469523" cy="3162326"/>
          </a:xfrm>
          <a:prstGeom prst="rect">
            <a:avLst/>
          </a:prstGeom>
        </p:spPr>
      </p:pic>
      <p:pic>
        <p:nvPicPr>
          <p:cNvPr id="1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FE365-C306-DC44-8929-1AC9A06FD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9" b="18956"/>
          <a:stretch/>
        </p:blipFill>
        <p:spPr>
          <a:xfrm>
            <a:off x="5647256" y="955283"/>
            <a:ext cx="3541409" cy="25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4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 Cells Respond to Specific Patterns/Colors/Angles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48468-C207-1749-B64F-FE54304E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1" t="33462" r="16167" b="8474"/>
          <a:stretch/>
        </p:blipFill>
        <p:spPr>
          <a:xfrm>
            <a:off x="6369010" y="1340886"/>
            <a:ext cx="2481760" cy="302751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31795-28D8-8B46-A026-8E59A9B90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1" t="40534" r="25690" b="14866"/>
          <a:stretch/>
        </p:blipFill>
        <p:spPr>
          <a:xfrm>
            <a:off x="8928603" y="647613"/>
            <a:ext cx="2993243" cy="377122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C50A9-D9E6-F945-AFC7-B7E87FC23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4" t="33375" r="2971" b="30239"/>
          <a:stretch/>
        </p:blipFill>
        <p:spPr>
          <a:xfrm>
            <a:off x="5668026" y="4505438"/>
            <a:ext cx="4893210" cy="20407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91116A5-9006-C043-8EFA-419C4AA17739}"/>
              </a:ext>
            </a:extLst>
          </p:cNvPr>
          <p:cNvGrpSpPr/>
          <p:nvPr/>
        </p:nvGrpSpPr>
        <p:grpSpPr>
          <a:xfrm>
            <a:off x="1175193" y="1957589"/>
            <a:ext cx="3293776" cy="4648860"/>
            <a:chOff x="1761627" y="0"/>
            <a:chExt cx="4556502" cy="5578543"/>
          </a:xfrm>
        </p:grpSpPr>
        <p:pic>
          <p:nvPicPr>
            <p:cNvPr id="13" name="Picture 12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862BE280-D458-9746-AC71-BCC45925B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6" t="8700" r="21307" b="9106"/>
            <a:stretch/>
          </p:blipFill>
          <p:spPr>
            <a:xfrm>
              <a:off x="1761627" y="0"/>
              <a:ext cx="2362507" cy="3575304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356E6D6-F528-D444-8D2D-416A481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219" t="21545" r="31154" b="14327"/>
            <a:stretch/>
          </p:blipFill>
          <p:spPr>
            <a:xfrm>
              <a:off x="4172777" y="0"/>
              <a:ext cx="1749568" cy="3429000"/>
            </a:xfrm>
            <a:prstGeom prst="rect">
              <a:avLst/>
            </a:prstGeom>
          </p:spPr>
        </p:pic>
        <p:pic>
          <p:nvPicPr>
            <p:cNvPr id="16" name="Picture 15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1B46BBE3-E664-5642-AA6F-B5E32B414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23" t="24080" r="7863" b="21955"/>
            <a:stretch/>
          </p:blipFill>
          <p:spPr>
            <a:xfrm>
              <a:off x="1761627" y="3456681"/>
              <a:ext cx="4556502" cy="212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06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 about Color/Movement/Edges are Processed by Separate Networks in the Brain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5F67E-47E4-6547-A921-0FDE6445C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1" t="19636" r="25650" b="5324"/>
          <a:stretch/>
        </p:blipFill>
        <p:spPr>
          <a:xfrm>
            <a:off x="4982645" y="1593372"/>
            <a:ext cx="2641320" cy="4165092"/>
          </a:xfrm>
          <a:prstGeom prst="rect">
            <a:avLst/>
          </a:prstGeom>
        </p:spPr>
      </p:pic>
      <p:pic>
        <p:nvPicPr>
          <p:cNvPr id="10" name="Content Placeholder 9" descr="A close up of a bicycle&#10;&#10;Description automatically generated">
            <a:extLst>
              <a:ext uri="{FF2B5EF4-FFF2-40B4-BE49-F238E27FC236}">
                <a16:creationId xmlns:a16="http://schemas.microsoft.com/office/drawing/2014/main" id="{BFEA02EC-B2D5-F340-A08B-79DDE173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87" t="21170" r="5652" b="20476"/>
          <a:stretch/>
        </p:blipFill>
        <p:spPr>
          <a:xfrm>
            <a:off x="7463254" y="4290273"/>
            <a:ext cx="4305156" cy="2171700"/>
          </a:xfrm>
        </p:spPr>
      </p:pic>
      <p:pic>
        <p:nvPicPr>
          <p:cNvPr id="8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1296BB3-0370-0448-BAA9-2AF806B6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0" y="1716237"/>
            <a:ext cx="4512708" cy="5148072"/>
          </a:xfrm>
          <a:prstGeom prst="rect">
            <a:avLst/>
          </a:prstGeom>
        </p:spPr>
      </p:pic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F3DEA1-43D0-364C-9315-443002499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69" t="9243" r="9271" b="10918"/>
          <a:stretch/>
        </p:blipFill>
        <p:spPr>
          <a:xfrm>
            <a:off x="7481485" y="1203220"/>
            <a:ext cx="4008870" cy="30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5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80C1-5BD5-8849-BBC4-B928FC5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C9F9A-5DCE-E34F-860A-B386E53A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5" t="22458" r="2261" b="23636"/>
          <a:stretch/>
        </p:blipFill>
        <p:spPr>
          <a:xfrm>
            <a:off x="1946294" y="1209860"/>
            <a:ext cx="5496628" cy="235000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74210B-7738-5041-B779-4483DBD06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24652" r="15128" b="24653"/>
          <a:stretch/>
        </p:blipFill>
        <p:spPr>
          <a:xfrm>
            <a:off x="2430926" y="3763085"/>
            <a:ext cx="5157645" cy="294713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CDBB3-01B5-0D44-9003-9E3EE14D4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6" t="5324" r="9423" b="72982"/>
          <a:stretch/>
        </p:blipFill>
        <p:spPr>
          <a:xfrm>
            <a:off x="7442922" y="147779"/>
            <a:ext cx="2546791" cy="11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2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we See color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1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 I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C038588-D1B6-5F40-8B63-3C8476DE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2" y="1264949"/>
            <a:ext cx="9888358" cy="48709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0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D87D-7FD5-5141-85CB-DD94130D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 II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47D3300-3D64-1746-9A41-D82766985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42" y="1264949"/>
            <a:ext cx="5354151" cy="2637415"/>
          </a:xfr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6CBE495-8EEC-1942-868A-B5E6B024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9" t="24652" r="17950" b="17778"/>
          <a:stretch/>
        </p:blipFill>
        <p:spPr>
          <a:xfrm>
            <a:off x="6665292" y="1081275"/>
            <a:ext cx="2610164" cy="316966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178AEE-D73E-6A4A-BCC2-703421D91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9" t="24178" r="32084" b="7442"/>
          <a:stretch/>
        </p:blipFill>
        <p:spPr>
          <a:xfrm>
            <a:off x="9425339" y="1081275"/>
            <a:ext cx="2655126" cy="3062927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9FFA2C3-90A6-804E-89D9-C7604FA9E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99" y="4207599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Types of Neurons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56" b="19352"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" t="17854" r="3955" b="9930"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" t="16780" r="3295" b="16892"/>
          <a:stretch/>
        </p:blipFill>
        <p:spPr>
          <a:xfrm>
            <a:off x="670372" y="1926962"/>
            <a:ext cx="5801784" cy="30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59" y="3879091"/>
            <a:ext cx="6876262" cy="2613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Bio to Artificial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519" y="1258818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9B8C-765B-8E4F-B62E-561BABF6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3C3E5-1A5C-D94E-A807-BAC1A5B6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4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D87D-7FD5-5141-85CB-DD94130D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 II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47D3300-3D64-1746-9A41-D82766985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42" y="1264949"/>
            <a:ext cx="5354151" cy="2637415"/>
          </a:xfr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6CBE495-8EEC-1942-868A-B5E6B024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9" t="24652" r="17950" b="17778"/>
          <a:stretch/>
        </p:blipFill>
        <p:spPr>
          <a:xfrm>
            <a:off x="6665292" y="1081275"/>
            <a:ext cx="2610164" cy="3169666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EE40BDC-5683-CE4B-9636-A8D45FA48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2" t="21243" r="3447" b="22938"/>
          <a:stretch/>
        </p:blipFill>
        <p:spPr>
          <a:xfrm>
            <a:off x="111535" y="3902363"/>
            <a:ext cx="6403874" cy="28811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178AEE-D73E-6A4A-BCC2-703421D91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9" t="24178" r="32084" b="7442"/>
          <a:stretch/>
        </p:blipFill>
        <p:spPr>
          <a:xfrm>
            <a:off x="9425339" y="1081275"/>
            <a:ext cx="2655126" cy="30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Neurons Process Information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9" y="1245077"/>
            <a:ext cx="5185494" cy="297043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EC1DE-C22D-CC41-B7F8-CB0E5320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14175" r="13578" b="8838"/>
          <a:stretch/>
        </p:blipFill>
        <p:spPr>
          <a:xfrm>
            <a:off x="575272" y="4551263"/>
            <a:ext cx="2867187" cy="226275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" t="19329" r="6063" b="18458"/>
          <a:stretch/>
        </p:blipFill>
        <p:spPr>
          <a:xfrm>
            <a:off x="7942863" y="18170"/>
            <a:ext cx="4001678" cy="2100126"/>
          </a:xfrm>
          <a:prstGeom prst="rect">
            <a:avLst/>
          </a:prstGeom>
        </p:spPr>
      </p:pic>
      <p:pic>
        <p:nvPicPr>
          <p:cNvPr id="12" name="Content Placeholder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A425CD-C278-6643-B812-16C8F007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9355" t="13922" r="18053" b="10089"/>
          <a:stretch/>
        </p:blipFill>
        <p:spPr>
          <a:xfrm>
            <a:off x="7006507" y="2092481"/>
            <a:ext cx="5185493" cy="4721534"/>
          </a:xfr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110</Words>
  <Application>Microsoft Macintosh PowerPoint</Application>
  <PresentationFormat>Widescreen</PresentationFormat>
  <Paragraphs>23</Paragraphs>
  <Slides>25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Biological Neurons &amp; Neural Networks</vt:lpstr>
      <vt:lpstr>TOPICS TO COVER</vt:lpstr>
      <vt:lpstr>Anatomy of a Neuron I</vt:lpstr>
      <vt:lpstr>Anatomy of a Neuron II</vt:lpstr>
      <vt:lpstr>Many Types of Neurons</vt:lpstr>
      <vt:lpstr>From Bio to Artificial</vt:lpstr>
      <vt:lpstr>END FOR TODAY</vt:lpstr>
      <vt:lpstr>Anatomy of a Neuron II</vt:lpstr>
      <vt:lpstr>How Neurons Process Information</vt:lpstr>
      <vt:lpstr>How neurons communicate</vt:lpstr>
      <vt:lpstr>x</vt:lpstr>
      <vt:lpstr>PowerPoint Presentation</vt:lpstr>
      <vt:lpstr>Strengthening of Connections</vt:lpstr>
      <vt:lpstr>PowerPoint Presentation</vt:lpstr>
      <vt:lpstr>Feedback Mechanisms of Control</vt:lpstr>
      <vt:lpstr>PowerPoint Presentation</vt:lpstr>
      <vt:lpstr>PowerPoint Presentation</vt:lpstr>
      <vt:lpstr>PowerPoint Presentation</vt:lpstr>
      <vt:lpstr>PowerPoint Presentation</vt:lpstr>
      <vt:lpstr>Human Vision and Visual Perception is Constructed By Your Brain</vt:lpstr>
      <vt:lpstr>The Retina has a complex multi-cellular structure</vt:lpstr>
      <vt:lpstr>Retina Cells Respond to Specific Patterns/Colors/Angles</vt:lpstr>
      <vt:lpstr>Info about Color/Movement/Edges are Processed by Separate Networks in the Brain</vt:lpstr>
      <vt:lpstr>PowerPoint Presentation</vt:lpstr>
      <vt:lpstr>How we See color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Neurons &amp; Neural Networks</dc:title>
  <dc:creator>James Irving, Ph.D.</dc:creator>
  <cp:lastModifiedBy>James Irving, Ph.D.</cp:lastModifiedBy>
  <cp:revision>54</cp:revision>
  <dcterms:created xsi:type="dcterms:W3CDTF">2020-02-07T15:47:44Z</dcterms:created>
  <dcterms:modified xsi:type="dcterms:W3CDTF">2020-05-21T22:37:04Z</dcterms:modified>
</cp:coreProperties>
</file>